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79" r:id="rId3"/>
    <p:sldId id="258" r:id="rId4"/>
    <p:sldId id="282" r:id="rId5"/>
    <p:sldId id="259" r:id="rId6"/>
    <p:sldId id="260" r:id="rId7"/>
    <p:sldId id="283" r:id="rId8"/>
    <p:sldId id="284" r:id="rId9"/>
    <p:sldId id="263" r:id="rId10"/>
    <p:sldId id="264" r:id="rId11"/>
    <p:sldId id="285" r:id="rId12"/>
    <p:sldId id="286" r:id="rId13"/>
    <p:sldId id="287" r:id="rId14"/>
    <p:sldId id="280" r:id="rId15"/>
    <p:sldId id="268" r:id="rId16"/>
    <p:sldId id="288" r:id="rId17"/>
    <p:sldId id="289" r:id="rId18"/>
    <p:sldId id="290" r:id="rId19"/>
    <p:sldId id="291" r:id="rId20"/>
    <p:sldId id="292" r:id="rId21"/>
    <p:sldId id="295" r:id="rId22"/>
    <p:sldId id="296" r:id="rId23"/>
    <p:sldId id="297" r:id="rId24"/>
    <p:sldId id="281" r:id="rId25"/>
    <p:sldId id="277" r:id="rId26"/>
    <p:sldId id="278" r:id="rId27"/>
  </p:sldIdLst>
  <p:sldSz cx="12192000" cy="6858000"/>
  <p:notesSz cx="6669088" cy="9926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C" initials="P" lastIdx="1" clrIdx="0"/>
  <p:cmAuthor id="2" name="汪 洋涛" initials="汪" lastIdx="1" clrIdx="1">
    <p:extLst>
      <p:ext uri="{19B8F6BF-5375-455C-9EA6-DF929625EA0E}">
        <p15:presenceInfo xmlns:p15="http://schemas.microsoft.com/office/powerpoint/2012/main" userId="077ddb628a1b527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747BA"/>
    <a:srgbClr val="ADB6E1"/>
    <a:srgbClr val="ADADE0"/>
    <a:srgbClr val="8484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9" autoAdjust="0"/>
    <p:restoredTop sz="87141" autoAdjust="0"/>
  </p:normalViewPr>
  <p:slideViewPr>
    <p:cSldViewPr snapToGrid="0">
      <p:cViewPr varScale="1">
        <p:scale>
          <a:sx n="75" d="100"/>
          <a:sy n="75" d="100"/>
        </p:scale>
        <p:origin x="89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6408E-25EB-4BE3-AAD2-AFDFDFD05983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3784D4-19F3-4E3C-9753-000C3BEB5EB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777607" y="0"/>
            <a:ext cx="2889938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EE4F29-BE47-4B7A-B1B1-4F64AF2B32D0}" type="datetimeFigureOut">
              <a:rPr lang="zh-CN" altLang="en-US" smtClean="0"/>
              <a:t>2021/1/18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66909" y="4777194"/>
            <a:ext cx="533527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777607" y="9428584"/>
            <a:ext cx="2889938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C71B4F-7729-4A95-8C71-8561945122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369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368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0934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8722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94692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13767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217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85232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948054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2409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25435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688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53490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2699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578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493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65762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00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96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4327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683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033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2603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1895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C71B4F-7729-4A95-8C71-85619451227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847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fld id="{DF0E3ECA-6630-4A52-9B26-D7285FC6B17A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Times New Roman" charset="0"/>
              </a:defRPr>
            </a:lvl1pPr>
          </a:lstStyle>
          <a:p>
            <a:fld id="{152851E7-9224-42D2-A4FF-119762E4080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61856D-9A90-4628-8D8E-C191ED287681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04AA8F-9012-47E0-906E-487EAF8E91AE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C427F-079B-4F17-AFBB-E61DD4F960D6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6AE29-2ED0-4A6A-8D2B-9308380FDF55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CA7D0-8725-45CC-8E07-0357C8071CC7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44D9C-42DF-4B62-B723-7982FB00BB68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B2BB76-D11D-4837-A0F4-D38221DF57B2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A57ABC-2322-494E-A73B-D90367487884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2F67-8E13-4770-B923-CAE158CFD4FA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1D893A-7A8E-45E6-9E00-A4D035FDCFDD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C90A4-D154-48BC-9A07-BDA692CF569B}" type="datetime4">
              <a:rPr lang="en-US" altLang="zh-CN" smtClean="0"/>
              <a:t>January 18, 2021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851E7-9224-42D2-A4FF-119762E408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Times New Roman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eg"/><Relationship Id="rId7" Type="http://schemas.openxmlformats.org/officeDocument/2006/relationships/image" Target="../media/image6.jpg"/><Relationship Id="rId12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11" Type="http://schemas.openxmlformats.org/officeDocument/2006/relationships/image" Target="../media/image10.jpeg"/><Relationship Id="rId5" Type="http://schemas.openxmlformats.org/officeDocument/2006/relationships/image" Target="../media/image4.emf"/><Relationship Id="rId10" Type="http://schemas.openxmlformats.org/officeDocument/2006/relationships/image" Target="../media/image9.jpg"/><Relationship Id="rId4" Type="http://schemas.openxmlformats.org/officeDocument/2006/relationships/image" Target="../media/image2.pn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63682" y="1476342"/>
            <a:ext cx="1130497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  <a:cs typeface="Arial" pitchFamily="34" charset="0"/>
                <a:sym typeface="+mn-ea"/>
              </a:rPr>
              <a:t> Fast Graph Convolution Network Based Multi-label Image</a:t>
            </a:r>
          </a:p>
          <a:p>
            <a:pPr algn="ctr"/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  <a:cs typeface="Arial" pitchFamily="34" charset="0"/>
                <a:sym typeface="+mn-ea"/>
              </a:rPr>
              <a:t>Recognition via Cross-modal Fusion</a:t>
            </a:r>
            <a:endParaRPr lang="zh-CN" altLang="en-US" sz="2800" b="1" dirty="0">
              <a:solidFill>
                <a:srgbClr val="4747BA"/>
              </a:solidFill>
              <a:latin typeface="微软雅黑" charset="0"/>
              <a:ea typeface="微软雅黑" charset="0"/>
              <a:cs typeface="Arial" pitchFamily="34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371600" y="2992247"/>
            <a:ext cx="9498330" cy="116955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fontAlgn="auto">
              <a:spcAft>
                <a:spcPts val="1200"/>
              </a:spcAft>
            </a:pPr>
            <a:r>
              <a:rPr lang="en-US" altLang="zh-CN" sz="2000" dirty="0" err="1">
                <a:latin typeface="微软雅黑" charset="0"/>
                <a:ea typeface="微软雅黑" charset="0"/>
              </a:rPr>
              <a:t>Yangtao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 Wang</a:t>
            </a:r>
            <a:r>
              <a:rPr lang="zh-CN" altLang="en-US" sz="2000" dirty="0">
                <a:latin typeface="微软雅黑" charset="0"/>
                <a:ea typeface="微软雅黑" charset="0"/>
              </a:rPr>
              <a:t>, </a:t>
            </a:r>
            <a:r>
              <a:rPr lang="en-US" altLang="zh-CN" sz="2000" dirty="0" err="1">
                <a:latin typeface="微软雅黑" charset="0"/>
                <a:ea typeface="微软雅黑" charset="0"/>
              </a:rPr>
              <a:t>Yanzhao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 </a:t>
            </a:r>
            <a:r>
              <a:rPr lang="en-US" altLang="zh-CN" sz="2000" dirty="0" err="1">
                <a:latin typeface="微软雅黑" charset="0"/>
                <a:ea typeface="微软雅黑" charset="0"/>
              </a:rPr>
              <a:t>Xie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, Yu Liu  , </a:t>
            </a:r>
            <a:r>
              <a:rPr lang="en-US" altLang="zh-CN" sz="2000" dirty="0" err="1">
                <a:latin typeface="微软雅黑" charset="0"/>
                <a:ea typeface="微软雅黑" charset="0"/>
              </a:rPr>
              <a:t>Ke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 Zhou and </a:t>
            </a:r>
            <a:r>
              <a:rPr lang="en-US" altLang="zh-CN" sz="2000" dirty="0" err="1">
                <a:latin typeface="微软雅黑" charset="0"/>
                <a:ea typeface="微软雅黑" charset="0"/>
              </a:rPr>
              <a:t>Xiaocui</a:t>
            </a:r>
            <a:r>
              <a:rPr lang="en-US" altLang="zh-CN" sz="2000" dirty="0">
                <a:latin typeface="微软雅黑" charset="0"/>
                <a:ea typeface="微软雅黑" charset="0"/>
              </a:rPr>
              <a:t> Li</a:t>
            </a:r>
            <a:endParaRPr lang="zh-CN" altLang="en-US" sz="2000" dirty="0">
              <a:latin typeface="微软雅黑" charset="0"/>
              <a:ea typeface="微软雅黑" charset="0"/>
            </a:endParaRPr>
          </a:p>
          <a:p>
            <a:pPr algn="ctr"/>
            <a:r>
              <a:rPr lang="en-US" altLang="zh-CN" sz="2000" dirty="0">
                <a:solidFill>
                  <a:srgbClr val="8484D1"/>
                </a:solidFill>
                <a:latin typeface="微软雅黑" charset="0"/>
                <a:ea typeface="微软雅黑" charset="0"/>
              </a:rPr>
              <a:t>Wuhan National Laboratory for Optoelectronics,</a:t>
            </a:r>
            <a:r>
              <a:rPr lang="zh-CN" altLang="en-US" sz="2000" dirty="0">
                <a:solidFill>
                  <a:srgbClr val="8484D1"/>
                </a:solidFill>
                <a:latin typeface="微软雅黑" charset="0"/>
                <a:ea typeface="微软雅黑" charset="0"/>
              </a:rPr>
              <a:t> </a:t>
            </a:r>
            <a:endParaRPr lang="en-US" altLang="zh-CN" sz="2000" dirty="0">
              <a:solidFill>
                <a:srgbClr val="8484D1"/>
              </a:solidFill>
              <a:latin typeface="微软雅黑" charset="0"/>
              <a:ea typeface="微软雅黑" charset="0"/>
            </a:endParaRPr>
          </a:p>
          <a:p>
            <a:pPr algn="ctr"/>
            <a:r>
              <a:rPr lang="zh-CN" altLang="en-US" sz="2000" dirty="0">
                <a:solidFill>
                  <a:srgbClr val="8484D1"/>
                </a:solidFill>
                <a:latin typeface="微软雅黑" charset="0"/>
                <a:ea typeface="微软雅黑" charset="0"/>
              </a:rPr>
              <a:t>Huazhong University of Science and Technology,</a:t>
            </a:r>
            <a:r>
              <a:rPr lang="en-US" altLang="zh-CN" sz="2000" dirty="0">
                <a:solidFill>
                  <a:srgbClr val="8484D1"/>
                </a:solidFill>
                <a:latin typeface="微软雅黑" charset="0"/>
                <a:ea typeface="微软雅黑" charset="0"/>
              </a:rPr>
              <a:t> Wuhan, China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257E5E-F9D6-8348-8890-2B2049FA9A3A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sp>
        <p:nvSpPr>
          <p:cNvPr id="15" name="标题 10"/>
          <p:cNvSpPr txBox="1">
            <a:spLocks/>
          </p:cNvSpPr>
          <p:nvPr/>
        </p:nvSpPr>
        <p:spPr>
          <a:xfrm>
            <a:off x="3243544" y="4861068"/>
            <a:ext cx="5850082" cy="5218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2000" dirty="0" err="1">
                <a:latin typeface="微软雅黑" charset="0"/>
                <a:ea typeface="微软雅黑" charset="0"/>
                <a:cs typeface="Arial" pitchFamily="34" charset="0"/>
              </a:rPr>
              <a:t>Yangtao</a:t>
            </a:r>
            <a:r>
              <a:rPr lang="en-US" altLang="zh-CN" sz="2000" dirty="0">
                <a:latin typeface="微软雅黑" charset="0"/>
                <a:ea typeface="微软雅黑" charset="0"/>
                <a:cs typeface="Arial" pitchFamily="34" charset="0"/>
              </a:rPr>
              <a:t> Wang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733164" y="5407379"/>
            <a:ext cx="48551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rgbClr val="4747BA"/>
                </a:solidFill>
                <a:latin typeface="微软雅黑" charset="0"/>
                <a:ea typeface="微软雅黑" charset="0"/>
                <a:cs typeface="Arial" pitchFamily="34" charset="0"/>
              </a:rPr>
              <a:t>CIKM, October 19-23, 2020</a:t>
            </a:r>
            <a:endParaRPr lang="zh-CN" altLang="en-US" sz="1400" b="1" dirty="0">
              <a:solidFill>
                <a:srgbClr val="4747BA"/>
              </a:solidFill>
              <a:latin typeface="微软雅黑" charset="0"/>
              <a:ea typeface="微软雅黑" charset="0"/>
              <a:cs typeface="Arial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21" y="65158"/>
            <a:ext cx="895786" cy="6818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18A8310-81C1-446B-B893-77E873CCB9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82743"/>
            <a:ext cx="2381250" cy="723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A50E9DD1-814C-45B0-8EA2-5871661E7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1269" y="3091541"/>
            <a:ext cx="143956" cy="1055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364"/>
    </mc:Choice>
    <mc:Fallback xmlns="">
      <p:transition spd="slow" advTm="2736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1" y="226242"/>
            <a:ext cx="4618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4086F7-6C8E-4A44-BCD4-D1F1F5726518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1A5AE5-9201-4816-A719-7AB5993DA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05BD86-D882-45BE-9D55-757B2866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52FF40A-9E3C-4EB7-8F72-9D0DC7A54A2D}"/>
              </a:ext>
            </a:extLst>
          </p:cNvPr>
          <p:cNvSpPr/>
          <p:nvPr/>
        </p:nvSpPr>
        <p:spPr>
          <a:xfrm>
            <a:off x="1854101" y="806643"/>
            <a:ext cx="84837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F-GCN: Fast Graph Convolution Network Based Multi-label Image Recognition via Cross-modal Fusion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12289A-FD69-4D9F-B00C-DCE1D3EA5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926" y="1637640"/>
            <a:ext cx="9668058" cy="391617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F9175EF-ECEB-40F1-9A3C-079DDE95FEDD}"/>
              </a:ext>
            </a:extLst>
          </p:cNvPr>
          <p:cNvSpPr txBox="1"/>
          <p:nvPr/>
        </p:nvSpPr>
        <p:spPr>
          <a:xfrm>
            <a:off x="1050775" y="5702862"/>
            <a:ext cx="48906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Overall architecture of F-GCN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64DDE9D-361F-4C69-825F-D9BFD2E62BE4}"/>
              </a:ext>
            </a:extLst>
          </p:cNvPr>
          <p:cNvSpPr txBox="1"/>
          <p:nvPr/>
        </p:nvSpPr>
        <p:spPr>
          <a:xfrm>
            <a:off x="6381187" y="5425864"/>
            <a:ext cx="51402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representation from ResNet-101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 from GCN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 modal fusion via MFB</a:t>
            </a:r>
          </a:p>
        </p:txBody>
      </p:sp>
    </p:spTree>
    <p:extLst>
      <p:ext uri="{BB962C8B-B14F-4D97-AF65-F5344CB8AC3E}">
        <p14:creationId xmlns:p14="http://schemas.microsoft.com/office/powerpoint/2010/main" val="1784855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1" y="226242"/>
            <a:ext cx="4618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4086F7-6C8E-4A44-BCD4-D1F1F5726518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1A5AE5-9201-4816-A719-7AB5993DA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05BD86-D882-45BE-9D55-757B2866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3C6B8B93-74AF-4E87-A8BB-98AC10F5D2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53" y="1262293"/>
            <a:ext cx="5359318" cy="4476607"/>
          </a:xfrm>
          <a:prstGeom prst="rect">
            <a:avLst/>
          </a:prstGeom>
        </p:spPr>
      </p:pic>
      <p:sp>
        <p:nvSpPr>
          <p:cNvPr id="55" name="文本框 54">
            <a:extLst>
              <a:ext uri="{FF2B5EF4-FFF2-40B4-BE49-F238E27FC236}">
                <a16:creationId xmlns:a16="http://schemas.microsoft.com/office/drawing/2014/main" id="{E8ED1336-0B78-4A43-A861-7C67E6387187}"/>
              </a:ext>
            </a:extLst>
          </p:cNvPr>
          <p:cNvSpPr txBox="1"/>
          <p:nvPr/>
        </p:nvSpPr>
        <p:spPr>
          <a:xfrm>
            <a:off x="6008119" y="2054721"/>
            <a:ext cx="4618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 extraction module:</a:t>
            </a:r>
            <a:endParaRPr lang="zh-CN" altLang="en-US" sz="2400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E533A5A8-99EE-43CF-864C-1BB98833B9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6566" y="2602641"/>
            <a:ext cx="2274637" cy="1691937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197BD24-628B-4E66-8A2E-40D2C65B8AB2}"/>
              </a:ext>
            </a:extLst>
          </p:cNvPr>
          <p:cNvCxnSpPr>
            <a:cxnSpLocks/>
          </p:cNvCxnSpPr>
          <p:nvPr/>
        </p:nvCxnSpPr>
        <p:spPr>
          <a:xfrm>
            <a:off x="8317203" y="3429000"/>
            <a:ext cx="1501711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34E81E9-BED0-4BED-802B-6A0658D6FD99}"/>
              </a:ext>
            </a:extLst>
          </p:cNvPr>
          <p:cNvSpPr txBox="1"/>
          <p:nvPr/>
        </p:nvSpPr>
        <p:spPr>
          <a:xfrm>
            <a:off x="8281203" y="3002403"/>
            <a:ext cx="15377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ResNet-101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2941711-0FE9-4508-BD98-E1CBAA5A41AC}"/>
              </a:ext>
            </a:extLst>
          </p:cNvPr>
          <p:cNvSpPr txBox="1"/>
          <p:nvPr/>
        </p:nvSpPr>
        <p:spPr>
          <a:xfrm>
            <a:off x="5828445" y="4294578"/>
            <a:ext cx="2422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448     448 size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EB4D76-9E9B-466E-AE12-A334DFB25FA1}"/>
              </a:ext>
            </a:extLst>
          </p:cNvPr>
          <p:cNvSpPr txBox="1"/>
          <p:nvPr/>
        </p:nvSpPr>
        <p:spPr>
          <a:xfrm>
            <a:off x="9818913" y="3012853"/>
            <a:ext cx="23730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D=2048 dimensional feature vector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1" name="图片 60">
            <a:extLst>
              <a:ext uri="{FF2B5EF4-FFF2-40B4-BE49-F238E27FC236}">
                <a16:creationId xmlns:a16="http://schemas.microsoft.com/office/drawing/2014/main" id="{8D224147-82D1-4B66-A3AE-3EF6119077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5390" y="4409571"/>
            <a:ext cx="250335" cy="24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9412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861" y="226242"/>
            <a:ext cx="4618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4086F7-6C8E-4A44-BCD4-D1F1F5726518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1A5AE5-9201-4816-A719-7AB5993DA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05BD86-D882-45BE-9D55-757B2866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39" name="文本框 38">
            <a:extLst>
              <a:ext uri="{FF2B5EF4-FFF2-40B4-BE49-F238E27FC236}">
                <a16:creationId xmlns:a16="http://schemas.microsoft.com/office/drawing/2014/main" id="{62B5966D-F345-4EBB-A98F-0BA3D6699258}"/>
              </a:ext>
            </a:extLst>
          </p:cNvPr>
          <p:cNvSpPr txBox="1"/>
          <p:nvPr/>
        </p:nvSpPr>
        <p:spPr>
          <a:xfrm>
            <a:off x="321443" y="4014070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4CF07706-B0B8-4A07-B9B6-29D4B7F369B3}"/>
              </a:ext>
            </a:extLst>
          </p:cNvPr>
          <p:cNvCxnSpPr>
            <a:cxnSpLocks/>
          </p:cNvCxnSpPr>
          <p:nvPr/>
        </p:nvCxnSpPr>
        <p:spPr>
          <a:xfrm>
            <a:off x="1357884" y="4288187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0F0624DD-E300-4745-849E-8A2707C7C6AE}"/>
              </a:ext>
            </a:extLst>
          </p:cNvPr>
          <p:cNvSpPr txBox="1"/>
          <p:nvPr/>
        </p:nvSpPr>
        <p:spPr>
          <a:xfrm>
            <a:off x="1223141" y="3851480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368D382-66C4-4344-AEC4-D03D83035D53}"/>
              </a:ext>
            </a:extLst>
          </p:cNvPr>
          <p:cNvSpPr txBox="1"/>
          <p:nvPr/>
        </p:nvSpPr>
        <p:spPr>
          <a:xfrm>
            <a:off x="1623437" y="3892045"/>
            <a:ext cx="44398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d=300 dimensional label embedding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7531D93-76E0-4AF7-BD52-707604B39FFA}"/>
              </a:ext>
            </a:extLst>
          </p:cNvPr>
          <p:cNvSpPr txBox="1"/>
          <p:nvPr/>
        </p:nvSpPr>
        <p:spPr>
          <a:xfrm>
            <a:off x="24189" y="4026343"/>
            <a:ext cx="54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42EDF9F-444B-4EAA-8B2B-EACA0E1DD948}"/>
              </a:ext>
            </a:extLst>
          </p:cNvPr>
          <p:cNvSpPr txBox="1"/>
          <p:nvPr/>
        </p:nvSpPr>
        <p:spPr>
          <a:xfrm>
            <a:off x="45961" y="5095419"/>
            <a:ext cx="54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0E5AB831-C9B6-4528-AF07-E41D083527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587" y="5595382"/>
            <a:ext cx="2171700" cy="752475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id="{6A2B42A7-373F-4717-8DD6-B5AB7A0C62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248" y="1848418"/>
            <a:ext cx="2400300" cy="876300"/>
          </a:xfrm>
          <a:prstGeom prst="rect">
            <a:avLst/>
          </a:prstGeom>
        </p:spPr>
      </p:pic>
      <p:pic>
        <p:nvPicPr>
          <p:cNvPr id="58" name="图片 57">
            <a:extLst>
              <a:ext uri="{FF2B5EF4-FFF2-40B4-BE49-F238E27FC236}">
                <a16:creationId xmlns:a16="http://schemas.microsoft.com/office/drawing/2014/main" id="{A9B436D0-45CB-45DE-B8A2-1D5DF118D1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248" y="2900835"/>
            <a:ext cx="3438525" cy="1019175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6D598164-7BFA-4A34-98AF-7D4B5F4CD803}"/>
              </a:ext>
            </a:extLst>
          </p:cNvPr>
          <p:cNvSpPr txBox="1"/>
          <p:nvPr/>
        </p:nvSpPr>
        <p:spPr>
          <a:xfrm>
            <a:off x="97641" y="5090395"/>
            <a:ext cx="38105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correlation matrix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6DACCCFB-55AA-461C-AFE7-9CDBF50509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48456" y="2100830"/>
            <a:ext cx="1000125" cy="371475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8156826A-A7D9-432A-ADA0-3B16307DF3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2972" y="3115147"/>
            <a:ext cx="990600" cy="295275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99C793A9-FE4B-436C-9A1B-4F09909856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04134" y="1323920"/>
            <a:ext cx="1009650" cy="409575"/>
          </a:xfrm>
          <a:prstGeom prst="rect">
            <a:avLst/>
          </a:prstGeom>
        </p:spPr>
      </p:pic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CBDBBA3-2542-4BC6-B43D-13029CFB6315}"/>
              </a:ext>
            </a:extLst>
          </p:cNvPr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6FE2E5BD-612E-45D1-9922-ED599A59DE5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47" y="864552"/>
            <a:ext cx="6937535" cy="2785525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06F08077-21FD-46F0-B169-68DF945CEE81}"/>
              </a:ext>
            </a:extLst>
          </p:cNvPr>
          <p:cNvSpPr txBox="1"/>
          <p:nvPr/>
        </p:nvSpPr>
        <p:spPr>
          <a:xfrm>
            <a:off x="7104591" y="4619281"/>
            <a:ext cx="3043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propagation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F458DB7-68AC-4C7A-A1EB-6D5B2301D456}"/>
              </a:ext>
            </a:extLst>
          </p:cNvPr>
          <p:cNvSpPr txBox="1"/>
          <p:nvPr/>
        </p:nvSpPr>
        <p:spPr>
          <a:xfrm>
            <a:off x="7072882" y="4621679"/>
            <a:ext cx="547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DAD80D5-3B75-479B-8C82-CFF8AEBED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50397" y="5405405"/>
            <a:ext cx="3324225" cy="42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962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861" y="226242"/>
            <a:ext cx="46181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74086F7-6C8E-4A44-BCD4-D1F1F5726518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641A5AE5-9201-4816-A719-7AB5993DA61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505BD86-D882-45BE-9D55-757B2866A9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BCBDBBA3-2542-4BC6-B43D-13029CFB6315}"/>
              </a:ext>
            </a:extLst>
          </p:cNvPr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6B3DC20A-2BC4-4396-87AA-E71E59DC2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5861" y="950142"/>
            <a:ext cx="5339135" cy="35641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B492505-691D-4653-8A13-0856C80D2A3D}"/>
              </a:ext>
            </a:extLst>
          </p:cNvPr>
          <p:cNvSpPr/>
          <p:nvPr/>
        </p:nvSpPr>
        <p:spPr>
          <a:xfrm>
            <a:off x="6096000" y="1664253"/>
            <a:ext cx="581795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Hadamard product increases the interaction between diﬀerent modal vectors, which promotes the precision of F-GCN.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Group sum-pooling reduces over-fitting and parameters explosion, which speeds up the convergence of F-GCN.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1F398EE-B133-4AB6-9907-8A03A3DBCA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83364" y="5443792"/>
            <a:ext cx="9285566" cy="617982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36F88947-F1D8-4591-BA97-56A523A74D40}"/>
              </a:ext>
            </a:extLst>
          </p:cNvPr>
          <p:cNvSpPr txBox="1"/>
          <p:nvPr/>
        </p:nvSpPr>
        <p:spPr>
          <a:xfrm>
            <a:off x="698007" y="4998114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classification loss function: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4365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2" y="226242"/>
            <a:ext cx="196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Outline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D88D9F4-0FA8-4662-89C6-1D110ED944E1}"/>
              </a:ext>
            </a:extLst>
          </p:cNvPr>
          <p:cNvSpPr/>
          <p:nvPr/>
        </p:nvSpPr>
        <p:spPr>
          <a:xfrm>
            <a:off x="1131065" y="1612543"/>
            <a:ext cx="9983365" cy="29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Introduction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Conclusion</a:t>
            </a: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AB3028A-2CE4-4640-8884-9F13F8246306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37CAC65-4AE0-4DC3-BC75-B62128D4E2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7013726-201E-4118-B1C4-06EAFB206C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1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F16B19-C59A-4B5C-B043-E1F4749A11B6}"/>
              </a:ext>
            </a:extLst>
          </p:cNvPr>
          <p:cNvSpPr txBox="1"/>
          <p:nvPr/>
        </p:nvSpPr>
        <p:spPr>
          <a:xfrm>
            <a:off x="419401" y="1016680"/>
            <a:ext cx="547879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settings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model: ResNet-101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GCN: 2 layers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SGD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0.1 decays by a factor of 10 every 40 epochs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Batchsize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560B62-E24F-45D7-9625-8C0779BCECA2}"/>
              </a:ext>
            </a:extLst>
          </p:cNvPr>
          <p:cNvSpPr txBox="1"/>
          <p:nvPr/>
        </p:nvSpPr>
        <p:spPr>
          <a:xfrm>
            <a:off x="419402" y="4268827"/>
            <a:ext cx="26262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MS-COCO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VOC-2007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8971A72-8F7B-4EA6-BE04-F4150D435537}"/>
              </a:ext>
            </a:extLst>
          </p:cNvPr>
          <p:cNvSpPr txBox="1"/>
          <p:nvPr/>
        </p:nvSpPr>
        <p:spPr>
          <a:xfrm>
            <a:off x="6125377" y="1016680"/>
            <a:ext cx="502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efficiency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AP, Precision, Recall, F1, etc.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D84CAD67-79EC-460D-833D-180B01898294}"/>
              </a:ext>
            </a:extLst>
          </p:cNvPr>
          <p:cNvSpPr txBox="1"/>
          <p:nvPr/>
        </p:nvSpPr>
        <p:spPr>
          <a:xfrm>
            <a:off x="6125378" y="2440355"/>
            <a:ext cx="5478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efficiency comparisons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MS-COCO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 on Voc2007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retrieval results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165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EB27E8-E807-4CB3-BAC3-792B1550B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903" y="1668655"/>
            <a:ext cx="9900660" cy="3964994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52FD9FB-B341-49F8-AA9D-7C859A127066}"/>
              </a:ext>
            </a:extLst>
          </p:cNvPr>
          <p:cNvSpPr txBox="1"/>
          <p:nvPr/>
        </p:nvSpPr>
        <p:spPr>
          <a:xfrm>
            <a:off x="3111150" y="1100696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Convergence efficiency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BCA2391-D8B7-4BB8-9F94-D3941DD0DF7A}"/>
              </a:ext>
            </a:extLst>
          </p:cNvPr>
          <p:cNvSpPr txBox="1"/>
          <p:nvPr/>
        </p:nvSpPr>
        <p:spPr>
          <a:xfrm>
            <a:off x="2958749" y="5754565"/>
            <a:ext cx="7415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more than 11 times faster than ML-GCN!</a:t>
            </a:r>
          </a:p>
        </p:txBody>
      </p:sp>
    </p:spTree>
    <p:extLst>
      <p:ext uri="{BB962C8B-B14F-4D97-AF65-F5344CB8AC3E}">
        <p14:creationId xmlns:p14="http://schemas.microsoft.com/office/powerpoint/2010/main" val="2405198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21B5E42-6C39-4820-A3FB-90430FF3B34E}"/>
              </a:ext>
            </a:extLst>
          </p:cNvPr>
          <p:cNvSpPr txBox="1"/>
          <p:nvPr/>
        </p:nvSpPr>
        <p:spPr>
          <a:xfrm>
            <a:off x="3111150" y="1100696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Results on MS-COCO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4FCD11-FF53-471A-A165-DCECF2C280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685700"/>
            <a:ext cx="11479637" cy="373379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8BC49F2-0CD3-4EE7-9338-E5EEFD239A82}"/>
              </a:ext>
            </a:extLst>
          </p:cNvPr>
          <p:cNvSpPr/>
          <p:nvPr/>
        </p:nvSpPr>
        <p:spPr>
          <a:xfrm>
            <a:off x="375861" y="5864612"/>
            <a:ext cx="118726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F-GCN outperforms all candidate methods on almost all metrics except for a slight result on CR of top-3 labels.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983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051A424-C0C6-4284-81C7-0EED38635ACC}"/>
              </a:ext>
            </a:extLst>
          </p:cNvPr>
          <p:cNvSpPr txBox="1"/>
          <p:nvPr/>
        </p:nvSpPr>
        <p:spPr>
          <a:xfrm>
            <a:off x="3111150" y="1100696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Results on VOC-2007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5FF040-8FE8-42DB-9E02-5BC944208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77" y="1888831"/>
            <a:ext cx="11976442" cy="26508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41CB391-D8B9-4BBF-BA91-AF6D1F07B54B}"/>
              </a:ext>
            </a:extLst>
          </p:cNvPr>
          <p:cNvSpPr/>
          <p:nvPr/>
        </p:nvSpPr>
        <p:spPr>
          <a:xfrm>
            <a:off x="2164080" y="5149757"/>
            <a:ext cx="840232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F-GCN greatly outperforms the other well-known methods in all metrics except for a lower AP result on "table", "dog" and "train" objects.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10555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19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163CDE4-67B7-41FB-A5B2-B46BE8EC9EDB}"/>
              </a:ext>
            </a:extLst>
          </p:cNvPr>
          <p:cNvSpPr txBox="1"/>
          <p:nvPr/>
        </p:nvSpPr>
        <p:spPr>
          <a:xfrm>
            <a:off x="3111150" y="1100696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Ablation study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CB2667-CCEB-4E7B-A363-0F10A2E6FCCC}"/>
              </a:ext>
            </a:extLst>
          </p:cNvPr>
          <p:cNvSpPr txBox="1"/>
          <p:nvPr/>
        </p:nvSpPr>
        <p:spPr>
          <a:xfrm>
            <a:off x="3111150" y="1971507"/>
            <a:ext cx="7057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components and parameters: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models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Word embedding methods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Parameters        in correlation matrix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 layers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Dimension M in cross-modal fusion</a:t>
            </a:r>
          </a:p>
          <a:p>
            <a:pPr marL="457200" indent="-457200">
              <a:buFont typeface="+mj-ea"/>
              <a:buAutoNum type="circleNumDbPlain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units g in group sum pooling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068FB1-1C0B-4460-92B6-1C96673E5C1F}"/>
                  </a:ext>
                </a:extLst>
              </p:cNvPr>
              <p:cNvSpPr txBox="1"/>
              <p:nvPr/>
            </p:nvSpPr>
            <p:spPr>
              <a:xfrm>
                <a:off x="5055289" y="3171835"/>
                <a:ext cx="107696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6068FB1-1C0B-4460-92B6-1C96673E5C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5289" y="3171835"/>
                <a:ext cx="1076960" cy="276999"/>
              </a:xfrm>
              <a:prstGeom prst="rect">
                <a:avLst/>
              </a:prstGeom>
              <a:blipFill>
                <a:blip r:embed="rId5"/>
                <a:stretch>
                  <a:fillRect l="-10169" t="-28261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360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75862" y="226242"/>
            <a:ext cx="196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Outline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131065" y="1706327"/>
            <a:ext cx="9983365" cy="349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Conclusion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F4D8CB8-9D68-43F7-BBF9-3A7EA9E74834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E3BAF99-7CC6-44CF-AB20-5BCD68E5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72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20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847547A-8AA9-4C25-90AA-DA430BBB9346}"/>
              </a:ext>
            </a:extLst>
          </p:cNvPr>
          <p:cNvSpPr/>
          <p:nvPr/>
        </p:nvSpPr>
        <p:spPr>
          <a:xfrm>
            <a:off x="2608455" y="1039589"/>
            <a:ext cx="38379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 Feature extraction models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AB271D2-92A7-4A65-B805-9441C8A0F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9832" y="1547564"/>
            <a:ext cx="6934200" cy="1743075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C523D8E3-55D8-4AC5-B7DD-2E1152D441F4}"/>
              </a:ext>
            </a:extLst>
          </p:cNvPr>
          <p:cNvSpPr/>
          <p:nvPr/>
        </p:nvSpPr>
        <p:spPr>
          <a:xfrm>
            <a:off x="2562545" y="3595905"/>
            <a:ext cx="38782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 Word embedding methods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5C8F80E-1A65-4927-8124-AC7208724C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455" y="4057570"/>
            <a:ext cx="6848577" cy="2351004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E736254-4060-42E2-B15B-CB65D4FA54CC}"/>
              </a:ext>
            </a:extLst>
          </p:cNvPr>
          <p:cNvSpPr/>
          <p:nvPr/>
        </p:nvSpPr>
        <p:spPr>
          <a:xfrm>
            <a:off x="8249920" y="1873611"/>
            <a:ext cx="38462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ResNet-101 has a strong ability to extract features which will be fused with the label co-occurrence embeddings to generate a better model.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D814CDA-2487-49CE-AA1B-6FA8E455F856}"/>
              </a:ext>
            </a:extLst>
          </p:cNvPr>
          <p:cNvSpPr/>
          <p:nvPr/>
        </p:nvSpPr>
        <p:spPr>
          <a:xfrm>
            <a:off x="8013151" y="5233072"/>
            <a:ext cx="41665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gains a small advantage than others.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4726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21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9BB076B-D25A-471C-B759-60E96635CBAF}"/>
              </a:ext>
            </a:extLst>
          </p:cNvPr>
          <p:cNvSpPr/>
          <p:nvPr/>
        </p:nvSpPr>
        <p:spPr>
          <a:xfrm>
            <a:off x="4202183" y="930633"/>
            <a:ext cx="46137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 Parameters in correlation matrix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A262CE-7087-4EE9-81A1-A1CFA555BF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148" y="1414522"/>
            <a:ext cx="5976564" cy="24498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7A6492A-E3AD-4CDC-8D1E-9695A11FA2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946" y="1414521"/>
            <a:ext cx="6033239" cy="244986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160FF8F-3CAD-48DE-A9EE-E3503F92DA1D}"/>
              </a:ext>
            </a:extLst>
          </p:cNvPr>
          <p:cNvSpPr/>
          <p:nvPr/>
        </p:nvSpPr>
        <p:spPr>
          <a:xfrm>
            <a:off x="5143842" y="3971619"/>
            <a:ext cx="359250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 GCN layers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0C81374-A38D-46BC-94E0-E67329F1D0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8829" y="4416603"/>
            <a:ext cx="591502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11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22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9EB6F6A-9418-4D3E-ADD8-3C079FD48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00" y="833695"/>
            <a:ext cx="3680435" cy="2816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114C47E-9427-46E6-9B17-327184DC0C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700" y="3688493"/>
            <a:ext cx="3680434" cy="28417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577F429-2404-490C-9D3D-49A1AE890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456" y="3936851"/>
            <a:ext cx="6351236" cy="2578698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6F0469B-CBE2-4116-95C9-0A8CA6BAD83F}"/>
              </a:ext>
            </a:extLst>
          </p:cNvPr>
          <p:cNvSpPr/>
          <p:nvPr/>
        </p:nvSpPr>
        <p:spPr>
          <a:xfrm>
            <a:off x="4962456" y="1055568"/>
            <a:ext cx="52704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 Dimension in cross-modal fusion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74FB51E-1185-49CE-B433-CDCBFC06B7DC}"/>
              </a:ext>
            </a:extLst>
          </p:cNvPr>
          <p:cNvSpPr/>
          <p:nvPr/>
        </p:nvSpPr>
        <p:spPr>
          <a:xfrm>
            <a:off x="5257411" y="3313668"/>
            <a:ext cx="6351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 Number of units in group sum pooling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0059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75861" y="226242"/>
            <a:ext cx="33648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9147BA9-2754-44CB-99F5-92F83E56464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48EA2C0-E5FA-4C0F-826A-5A2300563B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614E696-E5CE-4F71-B4EF-5F7E3C8C76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C69C3048-975E-4246-BE6F-4C303A8DB29B}"/>
              </a:ext>
            </a:extLst>
          </p:cNvPr>
          <p:cNvSpPr txBox="1"/>
          <p:nvPr/>
        </p:nvSpPr>
        <p:spPr>
          <a:xfrm>
            <a:off x="3111150" y="1100696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Visual retrieval results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953CB2-F2A4-4381-B46E-3C649C5D33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223" y="1776196"/>
            <a:ext cx="11562785" cy="3733816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28F0B98B-1BFE-494A-80DC-D4A5D3CCB5C2}"/>
              </a:ext>
            </a:extLst>
          </p:cNvPr>
          <p:cNvSpPr/>
          <p:nvPr/>
        </p:nvSpPr>
        <p:spPr>
          <a:xfrm>
            <a:off x="4149146" y="5296801"/>
            <a:ext cx="527049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Top-5 returned results</a:t>
            </a:r>
          </a:p>
        </p:txBody>
      </p:sp>
    </p:spTree>
    <p:extLst>
      <p:ext uri="{BB962C8B-B14F-4D97-AF65-F5344CB8AC3E}">
        <p14:creationId xmlns:p14="http://schemas.microsoft.com/office/powerpoint/2010/main" val="17361512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2" y="226242"/>
            <a:ext cx="196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Outline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2E23A6-6E58-483B-9AB9-CDE2719A25EF}"/>
              </a:ext>
            </a:extLst>
          </p:cNvPr>
          <p:cNvSpPr/>
          <p:nvPr/>
        </p:nvSpPr>
        <p:spPr>
          <a:xfrm>
            <a:off x="1131065" y="1612543"/>
            <a:ext cx="9983365" cy="349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Introduction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Conclusion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152A418-A243-4A8A-B2BE-61F4FEDC97B9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CDCFFD9-A6CC-4E83-9003-5776B1A954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04F244-6DC0-45A3-A655-59F043D7B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000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2" y="226242"/>
            <a:ext cx="5638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Conclusion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566FBC7-CD27-4685-B8E9-A613CB0F700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9D54726-58DE-4666-9CA2-4DBE16E30C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F1D88D0-972E-4230-81B2-6ED2E3BCA9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FC67BBE-F829-4599-99EE-8D8F14744452}"/>
              </a:ext>
            </a:extLst>
          </p:cNvPr>
          <p:cNvSpPr txBox="1"/>
          <p:nvPr/>
        </p:nvSpPr>
        <p:spPr>
          <a:xfrm>
            <a:off x="141515" y="1152631"/>
            <a:ext cx="1205048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propose F-GCN, a fast graph convolution network based multi-label image recognition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F-GCN utilizes MFB to efficiently fuse cross-modal vectors to enable an end-to-end model.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 on MS-COCO and VOC2007 verify that </a:t>
            </a:r>
            <a:r>
              <a:rPr lang="en-US" altLang="zh-CN" sz="2800">
                <a:latin typeface="Times New Roman" panose="02020603050405020304" pitchFamily="18" charset="0"/>
                <a:cs typeface="Times New Roman" panose="02020603050405020304" pitchFamily="18" charset="0"/>
              </a:rPr>
              <a:t>MFB efficiently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fuses image representations and label co-occurrence embeddings and thus greatly improves the convergence efficiency of the model. In addition, the performance of image recognition has also been promoted compared with the state-of-the-art methods.</a:t>
            </a:r>
          </a:p>
        </p:txBody>
      </p:sp>
    </p:spTree>
    <p:extLst>
      <p:ext uri="{BB962C8B-B14F-4D97-AF65-F5344CB8AC3E}">
        <p14:creationId xmlns:p14="http://schemas.microsoft.com/office/powerpoint/2010/main" val="28484515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26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951570" y="2794635"/>
            <a:ext cx="803283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ts val="4500"/>
              </a:lnSpc>
              <a:buClr>
                <a:srgbClr val="4747BA"/>
              </a:buClr>
              <a:buFont typeface="Wingdings" pitchFamily="2" charset="2"/>
              <a:buNone/>
            </a:pPr>
            <a:r>
              <a:rPr lang="en-US" altLang="zh-CN" sz="4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Thank You!</a:t>
            </a:r>
          </a:p>
          <a:p>
            <a:pPr indent="0" algn="ctr">
              <a:lnSpc>
                <a:spcPts val="4500"/>
              </a:lnSpc>
              <a:buClr>
                <a:srgbClr val="4747BA"/>
              </a:buClr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Contact me: ytwbruce@hust.edu.cn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1B659FA-2D92-4BDB-8D33-E7512338E743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025377E-1227-4EDA-A957-5A4908B29D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3421" y="65158"/>
            <a:ext cx="895786" cy="681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74C2FDD-E04F-4770-8196-B43D26DA62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85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3685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5862" y="226242"/>
            <a:ext cx="248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Background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409594-7AC5-4F3F-9B00-267658522EB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D41587-61D6-4AED-8712-AEF354D40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9C0055-817B-4B3F-A1F0-8C8EBE3A1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D49EF80-BD0C-4440-996C-6988865836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725" y="988362"/>
            <a:ext cx="1714751" cy="115042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B853953-D52C-4D46-BD67-C7D2D1C080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24" y="2682157"/>
            <a:ext cx="1714751" cy="11584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E6F0F4-E5B2-4A3A-9F90-4846461DAE35}"/>
              </a:ext>
            </a:extLst>
          </p:cNvPr>
          <p:cNvSpPr txBox="1"/>
          <p:nvPr/>
        </p:nvSpPr>
        <p:spPr>
          <a:xfrm>
            <a:off x="375862" y="4451582"/>
            <a:ext cx="212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single-label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DF8C355-AACC-4691-AAE3-AE504EF48B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0" y="963767"/>
            <a:ext cx="1714752" cy="11248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75D7FB5-9BDA-4EE7-A24A-52D6AC8A31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2" y="963767"/>
            <a:ext cx="1714751" cy="1124829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4C804A7-D4E9-4835-9006-5A3E8BB595BB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56" y="963775"/>
            <a:ext cx="1714750" cy="1124828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1A1BAAB-F008-4F7A-9BC9-0A005D73EE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2170" y="2682157"/>
            <a:ext cx="1714750" cy="1158434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C7FA86A-E154-4CAF-ABC2-FE91AABE2D9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0256" y="2682158"/>
            <a:ext cx="1714750" cy="1158434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EE3C30A-72B1-4319-9636-634F3DF4650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342" y="2665355"/>
            <a:ext cx="1714751" cy="1158434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38A1C67-D6A8-431F-8DA1-3F10E793B239}"/>
              </a:ext>
            </a:extLst>
          </p:cNvPr>
          <p:cNvSpPr txBox="1"/>
          <p:nvPr/>
        </p:nvSpPr>
        <p:spPr>
          <a:xfrm>
            <a:off x="7216249" y="4450448"/>
            <a:ext cx="192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4B65B21-69D2-42CA-B1F8-350B9034F217}"/>
              </a:ext>
            </a:extLst>
          </p:cNvPr>
          <p:cNvSpPr txBox="1"/>
          <p:nvPr/>
        </p:nvSpPr>
        <p:spPr>
          <a:xfrm>
            <a:off x="1047411" y="2165255"/>
            <a:ext cx="8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959215B-83CE-4DCE-94BC-E68ACFBA0E7B}"/>
              </a:ext>
            </a:extLst>
          </p:cNvPr>
          <p:cNvSpPr txBox="1"/>
          <p:nvPr/>
        </p:nvSpPr>
        <p:spPr>
          <a:xfrm>
            <a:off x="1047411" y="3884738"/>
            <a:ext cx="8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F846305-A0EE-408E-8B27-D3C025420DDE}"/>
              </a:ext>
            </a:extLst>
          </p:cNvPr>
          <p:cNvSpPr txBox="1"/>
          <p:nvPr/>
        </p:nvSpPr>
        <p:spPr>
          <a:xfrm>
            <a:off x="5282170" y="2184636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person+dog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7DAA204-73B9-4635-BA60-D36D8A39589A}"/>
              </a:ext>
            </a:extLst>
          </p:cNvPr>
          <p:cNvSpPr txBox="1"/>
          <p:nvPr/>
        </p:nvSpPr>
        <p:spPr>
          <a:xfrm>
            <a:off x="7274957" y="2161862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person+dog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61FEEA7-3C0F-4691-8393-99C0A4A057B3}"/>
              </a:ext>
            </a:extLst>
          </p:cNvPr>
          <p:cNvSpPr txBox="1"/>
          <p:nvPr/>
        </p:nvSpPr>
        <p:spPr>
          <a:xfrm>
            <a:off x="9335748" y="2138785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cat+chair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23678F26-0A4D-4609-8FDC-CDABFCF02F70}"/>
              </a:ext>
            </a:extLst>
          </p:cNvPr>
          <p:cNvSpPr txBox="1"/>
          <p:nvPr/>
        </p:nvSpPr>
        <p:spPr>
          <a:xfrm>
            <a:off x="5184151" y="3889532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person+horse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318E37C-62DA-4851-BC1F-B7ADC7D04B1C}"/>
              </a:ext>
            </a:extLst>
          </p:cNvPr>
          <p:cNvSpPr txBox="1"/>
          <p:nvPr/>
        </p:nvSpPr>
        <p:spPr>
          <a:xfrm>
            <a:off x="7272315" y="3891367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duck+lake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DA0608A-D0E2-458D-8AE9-56C6AC04C401}"/>
              </a:ext>
            </a:extLst>
          </p:cNvPr>
          <p:cNvSpPr txBox="1"/>
          <p:nvPr/>
        </p:nvSpPr>
        <p:spPr>
          <a:xfrm>
            <a:off x="9320889" y="3880373"/>
            <a:ext cx="182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person+boat+sea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9590962-2BB5-4EBB-9263-A0FC02B4064D}"/>
              </a:ext>
            </a:extLst>
          </p:cNvPr>
          <p:cNvSpPr txBox="1"/>
          <p:nvPr/>
        </p:nvSpPr>
        <p:spPr>
          <a:xfrm>
            <a:off x="1024187" y="5342327"/>
            <a:ext cx="9644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images are more common in the real world and multi-label image recognition has always been a research hotspot in the computer vision field.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F8BF39D-C91B-447E-9EC4-8328AFFB1E17}"/>
              </a:ext>
            </a:extLst>
          </p:cNvPr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174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4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5862" y="226242"/>
            <a:ext cx="2484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Background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4409594-7AC5-4F3F-9B00-267658522EB0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AD41587-61D6-4AED-8712-AEF354D4095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0E9C0055-817B-4B3F-A1F0-8C8EBE3A114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C9590962-2BB5-4EBB-9263-A0FC02B4064D}"/>
              </a:ext>
            </a:extLst>
          </p:cNvPr>
          <p:cNvSpPr txBox="1"/>
          <p:nvPr/>
        </p:nvSpPr>
        <p:spPr>
          <a:xfrm>
            <a:off x="839130" y="4579413"/>
            <a:ext cx="5648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person + basketball + basketball hoop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1F8BF39D-C91B-447E-9EC4-8328AFFB1E17}"/>
              </a:ext>
            </a:extLst>
          </p:cNvPr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BF4D5B36-CD40-4D30-8D8E-103BC9F0A1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023346"/>
            <a:ext cx="11162995" cy="352391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6348E90-3131-4EF5-AB71-15D89A03145C}"/>
              </a:ext>
            </a:extLst>
          </p:cNvPr>
          <p:cNvSpPr txBox="1"/>
          <p:nvPr/>
        </p:nvSpPr>
        <p:spPr>
          <a:xfrm>
            <a:off x="8569213" y="4579413"/>
            <a:ext cx="352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mountain + sky + tree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DF9B54-E718-4D2C-814C-8C602999B347}"/>
              </a:ext>
            </a:extLst>
          </p:cNvPr>
          <p:cNvCxnSpPr>
            <a:cxnSpLocks/>
          </p:cNvCxnSpPr>
          <p:nvPr/>
        </p:nvCxnSpPr>
        <p:spPr>
          <a:xfrm>
            <a:off x="701277" y="4836144"/>
            <a:ext cx="180467" cy="182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90E21CEE-751B-4139-8225-DA9909323202}"/>
              </a:ext>
            </a:extLst>
          </p:cNvPr>
          <p:cNvCxnSpPr>
            <a:cxnSpLocks/>
          </p:cNvCxnSpPr>
          <p:nvPr/>
        </p:nvCxnSpPr>
        <p:spPr>
          <a:xfrm flipV="1">
            <a:off x="870858" y="4655615"/>
            <a:ext cx="273073" cy="361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6B90ABBA-8ACD-45C7-99CC-C402F840D838}"/>
              </a:ext>
            </a:extLst>
          </p:cNvPr>
          <p:cNvCxnSpPr>
            <a:cxnSpLocks/>
          </p:cNvCxnSpPr>
          <p:nvPr/>
        </p:nvCxnSpPr>
        <p:spPr>
          <a:xfrm>
            <a:off x="8419237" y="4857912"/>
            <a:ext cx="180467" cy="1821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FB376617-586A-4C41-8904-7ACE40E7DE5A}"/>
              </a:ext>
            </a:extLst>
          </p:cNvPr>
          <p:cNvCxnSpPr>
            <a:cxnSpLocks/>
          </p:cNvCxnSpPr>
          <p:nvPr/>
        </p:nvCxnSpPr>
        <p:spPr>
          <a:xfrm flipV="1">
            <a:off x="8588818" y="4677383"/>
            <a:ext cx="273073" cy="36105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ECAED454-0605-42BE-8760-381B0ABEDA25}"/>
              </a:ext>
            </a:extLst>
          </p:cNvPr>
          <p:cNvSpPr txBox="1"/>
          <p:nvPr/>
        </p:nvSpPr>
        <p:spPr>
          <a:xfrm>
            <a:off x="5815130" y="5210785"/>
            <a:ext cx="3526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4747B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Basketball + mountain?</a:t>
            </a:r>
            <a:endParaRPr lang="zh-CN" altLang="en-US" sz="2400" dirty="0">
              <a:solidFill>
                <a:srgbClr val="4747BA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乘号 52">
            <a:extLst>
              <a:ext uri="{FF2B5EF4-FFF2-40B4-BE49-F238E27FC236}">
                <a16:creationId xmlns:a16="http://schemas.microsoft.com/office/drawing/2014/main" id="{FBDBA32D-92DF-402F-ABC7-19868D2638C2}"/>
              </a:ext>
            </a:extLst>
          </p:cNvPr>
          <p:cNvSpPr/>
          <p:nvPr/>
        </p:nvSpPr>
        <p:spPr>
          <a:xfrm>
            <a:off x="5559316" y="5250977"/>
            <a:ext cx="511628" cy="421473"/>
          </a:xfrm>
          <a:prstGeom prst="mathMultiply">
            <a:avLst/>
          </a:prstGeom>
          <a:solidFill>
            <a:srgbClr val="4747BA"/>
          </a:solidFill>
          <a:ln>
            <a:solidFill>
              <a:srgbClr val="4747BA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ln w="0"/>
              <a:solidFill>
                <a:srgbClr val="4747BA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4CF148D-ADC0-403D-9F47-B5F0C7683D78}"/>
              </a:ext>
            </a:extLst>
          </p:cNvPr>
          <p:cNvSpPr txBox="1"/>
          <p:nvPr/>
        </p:nvSpPr>
        <p:spPr>
          <a:xfrm>
            <a:off x="552190" y="6062883"/>
            <a:ext cx="11162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Global label dependencies: related objects are more likely to appear in the same image.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9979E7A-D8EE-43D2-8CAA-4B34303BF778}"/>
              </a:ext>
            </a:extLst>
          </p:cNvPr>
          <p:cNvSpPr/>
          <p:nvPr/>
        </p:nvSpPr>
        <p:spPr>
          <a:xfrm>
            <a:off x="701277" y="5245443"/>
            <a:ext cx="41341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objective law in the real world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箭头: 上下 1">
            <a:extLst>
              <a:ext uri="{FF2B5EF4-FFF2-40B4-BE49-F238E27FC236}">
                <a16:creationId xmlns:a16="http://schemas.microsoft.com/office/drawing/2014/main" id="{C2836092-F91D-46AB-93A4-EE636CE8F207}"/>
              </a:ext>
            </a:extLst>
          </p:cNvPr>
          <p:cNvSpPr/>
          <p:nvPr/>
        </p:nvSpPr>
        <p:spPr>
          <a:xfrm>
            <a:off x="2642405" y="5685336"/>
            <a:ext cx="296738" cy="497498"/>
          </a:xfrm>
          <a:prstGeom prst="up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673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5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2" y="226242"/>
            <a:ext cx="196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Outline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31065" y="1612543"/>
            <a:ext cx="9983365" cy="349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Introduction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Proposed Methodology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Conclusion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CE65E79-664D-42CB-A464-4168E48DD9DE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07F3362-70A9-4E44-AB2A-B41201BCD8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48B0129-9F7D-4B24-BCA3-9F768884C6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672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6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1" y="226242"/>
            <a:ext cx="415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Previous solutions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D93F66-CB02-417D-A576-CAB149569BF3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6FB9141-7B09-45C6-B0B7-F6C4691CC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FB6C33-C69E-48EA-AFF6-064A4B69B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85D11E8-1012-4607-8964-6A7EE59E4B61}"/>
              </a:ext>
            </a:extLst>
          </p:cNvPr>
          <p:cNvSpPr txBox="1"/>
          <p:nvPr/>
        </p:nvSpPr>
        <p:spPr>
          <a:xfrm>
            <a:off x="177780" y="1098327"/>
            <a:ext cx="492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 network (GCN)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70C535-65E0-49BA-AAC1-0CF5A3640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20" y="1851676"/>
            <a:ext cx="3037695" cy="53683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D9DF65-13E3-4B74-B922-2D0393C6FE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691" y="4436601"/>
            <a:ext cx="2066925" cy="44767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299B046-5D60-4161-A7F5-043D645A3ACB}"/>
              </a:ext>
            </a:extLst>
          </p:cNvPr>
          <p:cNvSpPr txBox="1"/>
          <p:nvPr/>
        </p:nvSpPr>
        <p:spPr>
          <a:xfrm>
            <a:off x="462692" y="2583190"/>
            <a:ext cx="536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H: the feature matrix of nodes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 the weights of GCN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the correlation matrix between nodes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E1EAACA9-F808-47E6-A366-635DB415C8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06" y="5228499"/>
            <a:ext cx="7029450" cy="800100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03237CFC-69E2-42F9-A2E1-AFE28CA298DA}"/>
              </a:ext>
            </a:extLst>
          </p:cNvPr>
          <p:cNvSpPr txBox="1"/>
          <p:nvPr/>
        </p:nvSpPr>
        <p:spPr>
          <a:xfrm>
            <a:off x="3028821" y="4436601"/>
            <a:ext cx="42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normalized version of A)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5AE90D-DAA1-4497-AB13-65B02815E3D8}"/>
              </a:ext>
            </a:extLst>
          </p:cNvPr>
          <p:cNvSpPr txBox="1"/>
          <p:nvPr/>
        </p:nvSpPr>
        <p:spPr>
          <a:xfrm>
            <a:off x="6784674" y="2826668"/>
            <a:ext cx="237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</a:t>
            </a:r>
            <a:endParaRPr lang="zh-CN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2340B1-B046-468A-92F8-BA9AE9E11997}"/>
              </a:ext>
            </a:extLst>
          </p:cNvPr>
          <p:cNvSpPr txBox="1"/>
          <p:nvPr/>
        </p:nvSpPr>
        <p:spPr>
          <a:xfrm>
            <a:off x="9328468" y="2841591"/>
            <a:ext cx="259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zh-CN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30E85A1-93C6-417B-930B-F28206CA3821}"/>
              </a:ext>
            </a:extLst>
          </p:cNvPr>
          <p:cNvSpPr/>
          <p:nvPr/>
        </p:nvSpPr>
        <p:spPr>
          <a:xfrm>
            <a:off x="8980717" y="3359748"/>
            <a:ext cx="359229" cy="7315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6DE5556-5FD0-4CC3-8624-D1D2A2750238}"/>
              </a:ext>
            </a:extLst>
          </p:cNvPr>
          <p:cNvSpPr/>
          <p:nvPr/>
        </p:nvSpPr>
        <p:spPr>
          <a:xfrm>
            <a:off x="8332420" y="4184823"/>
            <a:ext cx="1643743" cy="855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812EDD47-891F-4C1E-9A15-FDF13F72CF43}"/>
              </a:ext>
            </a:extLst>
          </p:cNvPr>
          <p:cNvSpPr/>
          <p:nvPr/>
        </p:nvSpPr>
        <p:spPr>
          <a:xfrm>
            <a:off x="8980717" y="5205061"/>
            <a:ext cx="359229" cy="73151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4E804F2-702F-4E61-9AC8-323E5C8D7CA2}"/>
              </a:ext>
            </a:extLst>
          </p:cNvPr>
          <p:cNvSpPr txBox="1"/>
          <p:nvPr/>
        </p:nvSpPr>
        <p:spPr>
          <a:xfrm>
            <a:off x="7533433" y="6061700"/>
            <a:ext cx="356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 node features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加号 32">
            <a:extLst>
              <a:ext uri="{FF2B5EF4-FFF2-40B4-BE49-F238E27FC236}">
                <a16:creationId xmlns:a16="http://schemas.microsoft.com/office/drawing/2014/main" id="{009BC939-60DE-4C9A-AC56-104356A06F27}"/>
              </a:ext>
            </a:extLst>
          </p:cNvPr>
          <p:cNvSpPr/>
          <p:nvPr/>
        </p:nvSpPr>
        <p:spPr>
          <a:xfrm>
            <a:off x="8849491" y="2760955"/>
            <a:ext cx="609600" cy="5766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67017AC-5C80-42FA-A797-98F7E3E741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8662" y="911910"/>
            <a:ext cx="5077849" cy="1873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08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>
            <a:extLst>
              <a:ext uri="{FF2B5EF4-FFF2-40B4-BE49-F238E27FC236}">
                <a16:creationId xmlns:a16="http://schemas.microsoft.com/office/drawing/2014/main" id="{230EAC82-0340-423B-BFCB-7AEC7036D343}"/>
              </a:ext>
            </a:extLst>
          </p:cNvPr>
          <p:cNvSpPr/>
          <p:nvPr/>
        </p:nvSpPr>
        <p:spPr>
          <a:xfrm>
            <a:off x="276343" y="5267780"/>
            <a:ext cx="6689542" cy="115030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3BF12F8-9167-4570-9AE0-1D0C99C12267}"/>
              </a:ext>
            </a:extLst>
          </p:cNvPr>
          <p:cNvSpPr/>
          <p:nvPr/>
        </p:nvSpPr>
        <p:spPr>
          <a:xfrm>
            <a:off x="7061880" y="4446035"/>
            <a:ext cx="4886218" cy="197204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BE41A17-CA60-4B0D-AD90-DA7186E33570}"/>
              </a:ext>
            </a:extLst>
          </p:cNvPr>
          <p:cNvSpPr/>
          <p:nvPr/>
        </p:nvSpPr>
        <p:spPr>
          <a:xfrm>
            <a:off x="7346794" y="1933564"/>
            <a:ext cx="4368391" cy="154243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7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1" y="226242"/>
            <a:ext cx="415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Previous solutions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D93F66-CB02-417D-A576-CAB149569BF3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6FB9141-7B09-45C6-B0B7-F6C4691CC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FB6C33-C69E-48EA-AFF6-064A4B69B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D7A4321-CF08-4AFC-9A02-CAA47729A0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590" y="1349195"/>
            <a:ext cx="6523040" cy="3406873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97E1D50-8DAA-4B7E-834A-EB63AEA76A4D}"/>
              </a:ext>
            </a:extLst>
          </p:cNvPr>
          <p:cNvSpPr txBox="1"/>
          <p:nvPr/>
        </p:nvSpPr>
        <p:spPr>
          <a:xfrm>
            <a:off x="7346794" y="2099872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1718C7F-0002-4BDE-A88A-E93F30AE389F}"/>
              </a:ext>
            </a:extLst>
          </p:cNvPr>
          <p:cNvCxnSpPr>
            <a:cxnSpLocks/>
          </p:cNvCxnSpPr>
          <p:nvPr/>
        </p:nvCxnSpPr>
        <p:spPr>
          <a:xfrm>
            <a:off x="8447314" y="2351315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5FEB2751-0331-4D06-928C-0A3E4E728FD5}"/>
              </a:ext>
            </a:extLst>
          </p:cNvPr>
          <p:cNvSpPr txBox="1"/>
          <p:nvPr/>
        </p:nvSpPr>
        <p:spPr>
          <a:xfrm>
            <a:off x="7314600" y="2783040"/>
            <a:ext cx="119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AEF1CD5-EC87-4F62-99AB-E0971384F03A}"/>
              </a:ext>
            </a:extLst>
          </p:cNvPr>
          <p:cNvSpPr txBox="1"/>
          <p:nvPr/>
        </p:nvSpPr>
        <p:spPr>
          <a:xfrm>
            <a:off x="8299825" y="1915349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D803770-F149-42AA-BBC9-DAF29B00A2B0}"/>
              </a:ext>
            </a:extLst>
          </p:cNvPr>
          <p:cNvSpPr txBox="1"/>
          <p:nvPr/>
        </p:nvSpPr>
        <p:spPr>
          <a:xfrm>
            <a:off x="9406316" y="2120482"/>
            <a:ext cx="188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ED937B6-9969-42A1-9D2A-B3EF0774791A}"/>
              </a:ext>
            </a:extLst>
          </p:cNvPr>
          <p:cNvCxnSpPr>
            <a:cxnSpLocks/>
          </p:cNvCxnSpPr>
          <p:nvPr/>
        </p:nvCxnSpPr>
        <p:spPr>
          <a:xfrm>
            <a:off x="8458197" y="3091543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AE1EC35-1BA0-4CA7-A205-FB327F4AF07F}"/>
              </a:ext>
            </a:extLst>
          </p:cNvPr>
          <p:cNvSpPr txBox="1"/>
          <p:nvPr/>
        </p:nvSpPr>
        <p:spPr>
          <a:xfrm>
            <a:off x="8310708" y="2655577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1BEA225-7CB0-4E97-B01F-6351CDCB5704}"/>
              </a:ext>
            </a:extLst>
          </p:cNvPr>
          <p:cNvSpPr txBox="1"/>
          <p:nvPr/>
        </p:nvSpPr>
        <p:spPr>
          <a:xfrm>
            <a:off x="9406316" y="2787280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3D84F5B-D82F-43D0-9077-AFF96F1E6AE3}"/>
              </a:ext>
            </a:extLst>
          </p:cNvPr>
          <p:cNvSpPr/>
          <p:nvPr/>
        </p:nvSpPr>
        <p:spPr>
          <a:xfrm>
            <a:off x="365438" y="915282"/>
            <a:ext cx="807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ML-GCN: Multi-Label Image Recognition with Graph Convolutional Networks (CVPR 2019)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D6FE153-B11C-4245-AC46-4C7BC2000524}"/>
              </a:ext>
            </a:extLst>
          </p:cNvPr>
          <p:cNvSpPr txBox="1"/>
          <p:nvPr/>
        </p:nvSpPr>
        <p:spPr>
          <a:xfrm>
            <a:off x="385590" y="5267780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80F6942-F4DA-4A33-8A78-46C3447CA159}"/>
              </a:ext>
            </a:extLst>
          </p:cNvPr>
          <p:cNvSpPr txBox="1"/>
          <p:nvPr/>
        </p:nvSpPr>
        <p:spPr>
          <a:xfrm>
            <a:off x="375861" y="6025565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加号 25">
            <a:extLst>
              <a:ext uri="{FF2B5EF4-FFF2-40B4-BE49-F238E27FC236}">
                <a16:creationId xmlns:a16="http://schemas.microsoft.com/office/drawing/2014/main" id="{7DDF00B1-FF83-401F-8D69-4CC0E4C4D06D}"/>
              </a:ext>
            </a:extLst>
          </p:cNvPr>
          <p:cNvSpPr/>
          <p:nvPr/>
        </p:nvSpPr>
        <p:spPr>
          <a:xfrm>
            <a:off x="538840" y="5662750"/>
            <a:ext cx="424542" cy="4295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70445D5-AC6B-4D29-99B2-3334E02FC575}"/>
              </a:ext>
            </a:extLst>
          </p:cNvPr>
          <p:cNvCxnSpPr>
            <a:cxnSpLocks/>
          </p:cNvCxnSpPr>
          <p:nvPr/>
        </p:nvCxnSpPr>
        <p:spPr>
          <a:xfrm>
            <a:off x="3391857" y="5888391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9151B9C8-4594-4006-BF0B-72BEC031C167}"/>
              </a:ext>
            </a:extLst>
          </p:cNvPr>
          <p:cNvSpPr/>
          <p:nvPr/>
        </p:nvSpPr>
        <p:spPr>
          <a:xfrm>
            <a:off x="4370817" y="5486620"/>
            <a:ext cx="1643743" cy="855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4D7EDB3B-44E7-466B-8084-BB1F2302257C}"/>
              </a:ext>
            </a:extLst>
          </p:cNvPr>
          <p:cNvSpPr txBox="1"/>
          <p:nvPr/>
        </p:nvSpPr>
        <p:spPr>
          <a:xfrm>
            <a:off x="6869947" y="5529951"/>
            <a:ext cx="2909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97B1301B-05BB-4579-9C5A-C1908544631E}"/>
              </a:ext>
            </a:extLst>
          </p:cNvPr>
          <p:cNvCxnSpPr>
            <a:cxnSpLocks/>
          </p:cNvCxnSpPr>
          <p:nvPr/>
        </p:nvCxnSpPr>
        <p:spPr>
          <a:xfrm>
            <a:off x="6103608" y="5914251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FA2408D5-1106-44F2-9E8B-B8EED3892090}"/>
              </a:ext>
            </a:extLst>
          </p:cNvPr>
          <p:cNvSpPr txBox="1"/>
          <p:nvPr/>
        </p:nvSpPr>
        <p:spPr>
          <a:xfrm>
            <a:off x="7369604" y="4446035"/>
            <a:ext cx="188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E57DC67-99FE-4731-9A74-097E9F681FDB}"/>
              </a:ext>
            </a:extLst>
          </p:cNvPr>
          <p:cNvSpPr txBox="1"/>
          <p:nvPr/>
        </p:nvSpPr>
        <p:spPr>
          <a:xfrm>
            <a:off x="8449586" y="4980212"/>
            <a:ext cx="93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24511C6C-990E-471D-8FF0-1DF21D1CEFB9}"/>
              </a:ext>
            </a:extLst>
          </p:cNvPr>
          <p:cNvCxnSpPr>
            <a:cxnSpLocks/>
          </p:cNvCxnSpPr>
          <p:nvPr/>
        </p:nvCxnSpPr>
        <p:spPr>
          <a:xfrm>
            <a:off x="9228269" y="5234331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9F0002C5-83FE-481E-8828-77C3E4D53A7D}"/>
              </a:ext>
            </a:extLst>
          </p:cNvPr>
          <p:cNvSpPr txBox="1"/>
          <p:nvPr/>
        </p:nvSpPr>
        <p:spPr>
          <a:xfrm>
            <a:off x="10118808" y="4962069"/>
            <a:ext cx="184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9527977A-0FC2-4650-A7C0-E92AFEFC7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65234" y="4984677"/>
            <a:ext cx="428625" cy="457200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8EC9952D-4FBD-4A8C-A52F-81C8FA7A9418}"/>
              </a:ext>
            </a:extLst>
          </p:cNvPr>
          <p:cNvSpPr txBox="1"/>
          <p:nvPr/>
        </p:nvSpPr>
        <p:spPr>
          <a:xfrm>
            <a:off x="860175" y="5643804"/>
            <a:ext cx="269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6229FA9-F987-42D5-AC9F-E7F99A20F977}"/>
              </a:ext>
            </a:extLst>
          </p:cNvPr>
          <p:cNvSpPr txBox="1"/>
          <p:nvPr/>
        </p:nvSpPr>
        <p:spPr>
          <a:xfrm>
            <a:off x="8425540" y="877206"/>
            <a:ext cx="3522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A-GCN  is a similar work using DP</a:t>
            </a:r>
            <a:endParaRPr lang="zh-CN" altLang="en-US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84C9475-6C36-4190-82D4-30F12B043A6A}"/>
              </a:ext>
            </a:extLst>
          </p:cNvPr>
          <p:cNvSpPr txBox="1"/>
          <p:nvPr/>
        </p:nvSpPr>
        <p:spPr>
          <a:xfrm>
            <a:off x="7314600" y="1564232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AE1038C-1F9B-4EC6-8FF6-B569C4815E90}"/>
              </a:ext>
            </a:extLst>
          </p:cNvPr>
          <p:cNvSpPr txBox="1"/>
          <p:nvPr/>
        </p:nvSpPr>
        <p:spPr>
          <a:xfrm>
            <a:off x="228593" y="4798718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F10D4F-6806-4627-A58C-37BB19670480}"/>
              </a:ext>
            </a:extLst>
          </p:cNvPr>
          <p:cNvSpPr txBox="1"/>
          <p:nvPr/>
        </p:nvSpPr>
        <p:spPr>
          <a:xfrm>
            <a:off x="6965885" y="4004525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A55FB72-817D-4166-8991-7993AF2D34F9}"/>
              </a:ext>
            </a:extLst>
          </p:cNvPr>
          <p:cNvCxnSpPr>
            <a:cxnSpLocks/>
          </p:cNvCxnSpPr>
          <p:nvPr/>
        </p:nvCxnSpPr>
        <p:spPr>
          <a:xfrm flipV="1">
            <a:off x="3128687" y="5168050"/>
            <a:ext cx="518423" cy="494700"/>
          </a:xfrm>
          <a:prstGeom prst="straightConnector1">
            <a:avLst/>
          </a:prstGeom>
          <a:ln w="9525"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C0E8DC4F-469B-4D84-A118-F4F6AB44F42F}"/>
              </a:ext>
            </a:extLst>
          </p:cNvPr>
          <p:cNvSpPr txBox="1"/>
          <p:nvPr/>
        </p:nvSpPr>
        <p:spPr>
          <a:xfrm>
            <a:off x="2253689" y="4794538"/>
            <a:ext cx="320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statistical information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675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8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1" y="226242"/>
            <a:ext cx="4154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Previous solutions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5D93F66-CB02-417D-A576-CAB149569BF3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6FB9141-7B09-45C6-B0B7-F6C4691CC9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1FB6C33-C69E-48EA-AFF6-064A4B69B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8A26F0D-1AEA-46ED-919F-B257E9A56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720" y="1200150"/>
            <a:ext cx="5400675" cy="22288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F54DA9-87C9-4AF5-BE08-1E222E6C8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0765" y="3781627"/>
            <a:ext cx="3590925" cy="1905000"/>
          </a:xfrm>
          <a:prstGeom prst="rect">
            <a:avLst/>
          </a:prstGeom>
        </p:spPr>
      </p:pic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8322E72E-2D45-48F0-842D-BE6EFEDD054E}"/>
              </a:ext>
            </a:extLst>
          </p:cNvPr>
          <p:cNvCxnSpPr>
            <a:cxnSpLocks/>
          </p:cNvCxnSpPr>
          <p:nvPr/>
        </p:nvCxnSpPr>
        <p:spPr>
          <a:xfrm>
            <a:off x="8273143" y="2045728"/>
            <a:ext cx="84908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文本框 38">
            <a:extLst>
              <a:ext uri="{FF2B5EF4-FFF2-40B4-BE49-F238E27FC236}">
                <a16:creationId xmlns:a16="http://schemas.microsoft.com/office/drawing/2014/main" id="{8951E1DF-7FD3-4E6A-92FF-05B23DED3CA2}"/>
              </a:ext>
            </a:extLst>
          </p:cNvPr>
          <p:cNvSpPr txBox="1"/>
          <p:nvPr/>
        </p:nvSpPr>
        <p:spPr>
          <a:xfrm>
            <a:off x="6096000" y="1804009"/>
            <a:ext cx="21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5BD8BD7-4CAD-49EC-AC19-A96A432C7833}"/>
              </a:ext>
            </a:extLst>
          </p:cNvPr>
          <p:cNvSpPr txBox="1"/>
          <p:nvPr/>
        </p:nvSpPr>
        <p:spPr>
          <a:xfrm>
            <a:off x="9145861" y="1804008"/>
            <a:ext cx="114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1034F56-2BF4-42B0-A630-5F3FD3693032}"/>
              </a:ext>
            </a:extLst>
          </p:cNvPr>
          <p:cNvSpPr txBox="1"/>
          <p:nvPr/>
        </p:nvSpPr>
        <p:spPr>
          <a:xfrm>
            <a:off x="5367335" y="4441119"/>
            <a:ext cx="294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9509C246-FA45-4A6E-9D29-883524371A44}"/>
              </a:ext>
            </a:extLst>
          </p:cNvPr>
          <p:cNvCxnSpPr>
            <a:cxnSpLocks/>
          </p:cNvCxnSpPr>
          <p:nvPr/>
        </p:nvCxnSpPr>
        <p:spPr>
          <a:xfrm>
            <a:off x="8294912" y="4897785"/>
            <a:ext cx="84908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40F4BC4E-C17F-4295-9C31-252FB4B6EB10}"/>
              </a:ext>
            </a:extLst>
          </p:cNvPr>
          <p:cNvSpPr txBox="1"/>
          <p:nvPr/>
        </p:nvSpPr>
        <p:spPr>
          <a:xfrm>
            <a:off x="9176654" y="4625784"/>
            <a:ext cx="103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06280FCD-E411-4BDD-9E8F-9A72891F29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9412" y="3276347"/>
            <a:ext cx="428625" cy="457200"/>
          </a:xfrm>
          <a:prstGeom prst="rect">
            <a:avLst/>
          </a:prstGeom>
        </p:spPr>
      </p:pic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31C4A52D-B069-425F-93D5-E76F48CBD4F5}"/>
              </a:ext>
            </a:extLst>
          </p:cNvPr>
          <p:cNvCxnSpPr>
            <a:cxnSpLocks/>
          </p:cNvCxnSpPr>
          <p:nvPr/>
        </p:nvCxnSpPr>
        <p:spPr>
          <a:xfrm>
            <a:off x="9693724" y="2546470"/>
            <a:ext cx="0" cy="57773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4231306-BCB4-461F-8074-599DC7F13300}"/>
              </a:ext>
            </a:extLst>
          </p:cNvPr>
          <p:cNvCxnSpPr>
            <a:cxnSpLocks/>
          </p:cNvCxnSpPr>
          <p:nvPr/>
        </p:nvCxnSpPr>
        <p:spPr>
          <a:xfrm flipV="1">
            <a:off x="9693724" y="3940375"/>
            <a:ext cx="0" cy="5870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BFE0EDB3-A4C0-44BF-A182-9B7D012170C5}"/>
              </a:ext>
            </a:extLst>
          </p:cNvPr>
          <p:cNvSpPr txBox="1"/>
          <p:nvPr/>
        </p:nvSpPr>
        <p:spPr>
          <a:xfrm>
            <a:off x="9872096" y="3122276"/>
            <a:ext cx="2033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fusion efficiency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84F13C2-2388-4B0C-8BCF-9D01438E372F}"/>
              </a:ext>
            </a:extLst>
          </p:cNvPr>
          <p:cNvSpPr txBox="1"/>
          <p:nvPr/>
        </p:nvSpPr>
        <p:spPr>
          <a:xfrm>
            <a:off x="7424726" y="3118094"/>
            <a:ext cx="240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modalities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3902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6522720"/>
            <a:ext cx="3413627" cy="335280"/>
          </a:xfrm>
          <a:prstGeom prst="rect">
            <a:avLst/>
          </a:prstGeom>
          <a:solidFill>
            <a:srgbClr val="4747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413628" y="6522720"/>
            <a:ext cx="5732232" cy="335280"/>
          </a:xfrm>
          <a:prstGeom prst="rect">
            <a:avLst/>
          </a:prstGeom>
          <a:solidFill>
            <a:srgbClr val="848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145861" y="6522720"/>
            <a:ext cx="3046138" cy="335280"/>
          </a:xfrm>
          <a:prstGeom prst="rect">
            <a:avLst/>
          </a:prstGeom>
          <a:solidFill>
            <a:srgbClr val="ADAD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11715185" y="6507797"/>
            <a:ext cx="381000" cy="365125"/>
          </a:xfrm>
        </p:spPr>
        <p:txBody>
          <a:bodyPr/>
          <a:lstStyle/>
          <a:p>
            <a:fld id="{152851E7-9224-42D2-A4FF-119762E40804}" type="slidenum">
              <a:rPr lang="zh-CN" altLang="en-US" smtClean="0">
                <a:solidFill>
                  <a:schemeClr val="tx1"/>
                </a:solidFill>
              </a:rPr>
              <a:t>9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85590" y="793333"/>
            <a:ext cx="11479576" cy="0"/>
          </a:xfrm>
          <a:prstGeom prst="line">
            <a:avLst/>
          </a:prstGeom>
          <a:ln w="38100">
            <a:solidFill>
              <a:srgbClr val="4747B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375862" y="226242"/>
            <a:ext cx="1968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Outline</a:t>
            </a:r>
            <a:endParaRPr lang="en-US" altLang="zh-CN" sz="2800" b="1" dirty="0">
              <a:solidFill>
                <a:srgbClr val="4747BA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43EABAC-ECD1-427D-A386-416B834ADCCB}"/>
              </a:ext>
            </a:extLst>
          </p:cNvPr>
          <p:cNvSpPr/>
          <p:nvPr/>
        </p:nvSpPr>
        <p:spPr>
          <a:xfrm>
            <a:off x="1131065" y="1612543"/>
            <a:ext cx="9983365" cy="2918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Introduction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tx1"/>
                </a:solidFill>
                <a:latin typeface="微软雅黑" charset="0"/>
                <a:ea typeface="微软雅黑" charset="0"/>
              </a:rPr>
              <a:t>Conclusion</a:t>
            </a: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969B5FF-047D-42DD-87CD-319021FF9ACD}"/>
              </a:ext>
            </a:extLst>
          </p:cNvPr>
          <p:cNvSpPr/>
          <p:nvPr/>
        </p:nvSpPr>
        <p:spPr>
          <a:xfrm>
            <a:off x="2642405" y="6554875"/>
            <a:ext cx="72716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29</a:t>
            </a:r>
            <a:r>
              <a:rPr lang="en-US" altLang="zh-CN" sz="1200" b="1" baseline="30000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th</a:t>
            </a:r>
            <a:r>
              <a:rPr lang="en-US" altLang="zh-CN" sz="1200" b="1" dirty="0">
                <a:solidFill>
                  <a:schemeClr val="bg1"/>
                </a:solidFill>
                <a:latin typeface="Times" pitchFamily="2" charset="0"/>
                <a:ea typeface="PingFang SC" panose="020B0400000000000000" pitchFamily="34" charset="-122"/>
              </a:rPr>
              <a:t> ACM International Conference on Information and Knowledge Management</a:t>
            </a:r>
            <a:endParaRPr lang="en-US" altLang="zh-CN" sz="1200" b="1" i="0" dirty="0">
              <a:solidFill>
                <a:schemeClr val="bg1"/>
              </a:solidFill>
              <a:effectLst/>
              <a:latin typeface="Times" pitchFamily="2" charset="0"/>
              <a:ea typeface="PingFang SC" panose="020B0400000000000000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1794F138-EE8B-420F-BCC8-821832B674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8901" y="65158"/>
            <a:ext cx="895786" cy="68186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52FAEE2-EF1C-4A64-9DBB-E61C5D608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44" y="82743"/>
            <a:ext cx="238125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5193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11659</TotalTime>
  <Words>1039</Words>
  <Application>Microsoft Office PowerPoint</Application>
  <PresentationFormat>宽屏</PresentationFormat>
  <Paragraphs>257</Paragraphs>
  <Slides>26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PingFang SC</vt:lpstr>
      <vt:lpstr>等线</vt:lpstr>
      <vt:lpstr>等线 Light</vt:lpstr>
      <vt:lpstr>微软雅黑</vt:lpstr>
      <vt:lpstr>Arial</vt:lpstr>
      <vt:lpstr>Cambria Math</vt:lpstr>
      <vt:lpstr>Times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cc</dc:creator>
  <cp:lastModifiedBy>汪 洋涛</cp:lastModifiedBy>
  <cp:revision>1335</cp:revision>
  <cp:lastPrinted>2019-07-29T13:05:22Z</cp:lastPrinted>
  <dcterms:created xsi:type="dcterms:W3CDTF">2016-11-28T12:23:00Z</dcterms:created>
  <dcterms:modified xsi:type="dcterms:W3CDTF">2021-01-18T09:04:55Z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2052-10.8.0.5648</vt:lpwstr>
  </property>
</Properties>
</file>